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3" r:id="rId1"/>
  </p:sldMasterIdLst>
  <p:sldIdLst>
    <p:sldId id="256" r:id="rId2"/>
    <p:sldId id="258" r:id="rId3"/>
    <p:sldId id="259" r:id="rId4"/>
    <p:sldId id="260" r:id="rId5"/>
    <p:sldId id="286" r:id="rId6"/>
    <p:sldId id="287" r:id="rId7"/>
    <p:sldId id="261" r:id="rId8"/>
    <p:sldId id="288" r:id="rId9"/>
    <p:sldId id="289" r:id="rId10"/>
    <p:sldId id="290" r:id="rId11"/>
    <p:sldId id="291" r:id="rId12"/>
    <p:sldId id="292" r:id="rId13"/>
    <p:sldId id="293" r:id="rId14"/>
    <p:sldId id="295" r:id="rId15"/>
    <p:sldId id="296" r:id="rId16"/>
    <p:sldId id="297" r:id="rId17"/>
    <p:sldId id="298" r:id="rId18"/>
    <p:sldId id="299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55"/>
    <p:restoredTop sz="94674"/>
  </p:normalViewPr>
  <p:slideViewPr>
    <p:cSldViewPr snapToGrid="0" snapToObjects="1">
      <p:cViewPr varScale="1">
        <p:scale>
          <a:sx n="88" d="100"/>
          <a:sy n="88" d="100"/>
        </p:scale>
        <p:origin x="19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3316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79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762000"/>
            <a:ext cx="1971675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762000"/>
            <a:ext cx="5686425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17356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3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1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4762" y="0"/>
            <a:ext cx="9139239" cy="4572001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7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4960137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607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6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2286000"/>
            <a:ext cx="35661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07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2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1990" y="2179636"/>
            <a:ext cx="356616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2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1990" y="2967788"/>
            <a:ext cx="356616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48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67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822960"/>
            <a:ext cx="4258818" cy="518464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9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960138"/>
            <a:ext cx="5829300" cy="1463040"/>
          </a:xfrm>
        </p:spPr>
        <p:txBody>
          <a:bodyPr anchor="ctr">
            <a:normAutofit/>
          </a:bodyPr>
          <a:lstStyle>
            <a:lvl1pPr algn="r">
              <a:defRPr sz="44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4960138"/>
            <a:ext cx="24003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176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6470704"/>
            <a:ext cx="161560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8FE4181-5A30-C047-9A64-4BBB96F6F930}" type="datetimeFigureOut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6470704"/>
            <a:ext cx="4426094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6470704"/>
            <a:ext cx="7302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33FB079-DA95-1C41-8006-19AAA78C7137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794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a/5eQjhlvX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earchsoftwarequality.techtarget.com/definition/regression-testing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A2A57-F8B4-6E49-B0B1-1F255C3791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960137"/>
            <a:ext cx="6172200" cy="1463040"/>
          </a:xfrm>
        </p:spPr>
        <p:txBody>
          <a:bodyPr>
            <a:normAutofit/>
          </a:bodyPr>
          <a:lstStyle/>
          <a:p>
            <a:r>
              <a:rPr lang="en-US" dirty="0"/>
              <a:t>Verification </a:t>
            </a:r>
            <a:r>
              <a:rPr lang="en-US"/>
              <a:t>Through Testing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0A92F-ECEB-E540-941A-4C766B96BB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Chris Baldassano</a:t>
            </a:r>
          </a:p>
          <a:p>
            <a:r>
              <a:rPr lang="en-US" dirty="0"/>
              <a:t>PSYC GR6130, Fall 2019</a:t>
            </a:r>
          </a:p>
        </p:txBody>
      </p:sp>
    </p:spTree>
    <p:extLst>
      <p:ext uri="{BB962C8B-B14F-4D97-AF65-F5344CB8AC3E}">
        <p14:creationId xmlns:p14="http://schemas.microsoft.com/office/powerpoint/2010/main" val="3665313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A148E-58B4-804E-8898-06DCBD200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testthat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7912AB-3ADC-5343-A5DA-9D1448040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9185" y="2084832"/>
            <a:ext cx="5845629" cy="303380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82A123-5A97-514D-8813-3D9E5863AB7E}"/>
              </a:ext>
            </a:extLst>
          </p:cNvPr>
          <p:cNvSpPr/>
          <p:nvPr/>
        </p:nvSpPr>
        <p:spPr>
          <a:xfrm>
            <a:off x="5722982" y="5118639"/>
            <a:ext cx="1771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Hadley Wickham</a:t>
            </a:r>
          </a:p>
        </p:txBody>
      </p:sp>
    </p:spTree>
    <p:extLst>
      <p:ext uri="{BB962C8B-B14F-4D97-AF65-F5344CB8AC3E}">
        <p14:creationId xmlns:p14="http://schemas.microsoft.com/office/powerpoint/2010/main" val="326017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EC45-64D2-0F42-86C4-91CEA72E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testthat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C28B-334D-0248-944C-DF18590F1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 i="1" dirty="0"/>
              <a:t>test</a:t>
            </a:r>
            <a:r>
              <a:rPr lang="en-US" dirty="0"/>
              <a:t> consists of one or more </a:t>
            </a:r>
            <a:r>
              <a:rPr lang="en-US" i="1" dirty="0"/>
              <a:t>expectations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971CC3-9613-2E4C-8D9D-B20D40923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3022383"/>
            <a:ext cx="7721600" cy="18669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74FE4F4-EBB9-2947-84E6-BF5FCAA0CB74}"/>
              </a:ext>
            </a:extLst>
          </p:cNvPr>
          <p:cNvGrpSpPr/>
          <p:nvPr/>
        </p:nvGrpSpPr>
        <p:grpSpPr>
          <a:xfrm>
            <a:off x="2351314" y="2610106"/>
            <a:ext cx="5588000" cy="804380"/>
            <a:chOff x="2351314" y="2624620"/>
            <a:chExt cx="5588000" cy="8043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B539CE2-F225-AA4C-8280-1904B0D80532}"/>
                </a:ext>
              </a:extLst>
            </p:cNvPr>
            <p:cNvSpPr/>
            <p:nvPr/>
          </p:nvSpPr>
          <p:spPr>
            <a:xfrm>
              <a:off x="2351314" y="3022383"/>
              <a:ext cx="5588000" cy="40661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048631-24FE-1242-B6E7-35A926ACF3FB}"/>
                </a:ext>
              </a:extLst>
            </p:cNvPr>
            <p:cNvSpPr txBox="1"/>
            <p:nvPr/>
          </p:nvSpPr>
          <p:spPr>
            <a:xfrm>
              <a:off x="6429349" y="2624620"/>
              <a:ext cx="150996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Name of test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A665C14-E8C2-CD41-BAE4-319E74780AA6}"/>
              </a:ext>
            </a:extLst>
          </p:cNvPr>
          <p:cNvGrpSpPr/>
          <p:nvPr/>
        </p:nvGrpSpPr>
        <p:grpSpPr>
          <a:xfrm>
            <a:off x="1088571" y="3416072"/>
            <a:ext cx="7509473" cy="406617"/>
            <a:chOff x="2351314" y="3022383"/>
            <a:chExt cx="7509473" cy="40661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7627CB-6364-CB49-A726-3AE0F9C52007}"/>
                </a:ext>
              </a:extLst>
            </p:cNvPr>
            <p:cNvSpPr/>
            <p:nvPr/>
          </p:nvSpPr>
          <p:spPr>
            <a:xfrm>
              <a:off x="2351314" y="3022383"/>
              <a:ext cx="6052458" cy="406617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9DE9C03-1454-2B49-A520-A44D284DF597}"/>
                </a:ext>
              </a:extLst>
            </p:cNvPr>
            <p:cNvSpPr txBox="1"/>
            <p:nvPr/>
          </p:nvSpPr>
          <p:spPr>
            <a:xfrm>
              <a:off x="8491501" y="3024958"/>
              <a:ext cx="13692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Expectation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24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EC45-64D2-0F42-86C4-91CEA72E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Testthat</a:t>
            </a:r>
            <a:r>
              <a:rPr lang="en-US" dirty="0"/>
              <a:t> Expectations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D37A42A-3E51-C248-81C9-7D164A1C38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350" y="2432420"/>
            <a:ext cx="7289800" cy="3729884"/>
          </a:xfr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DFDFAEA-A634-E64C-9AF9-B7C4F7D0DF76}"/>
              </a:ext>
            </a:extLst>
          </p:cNvPr>
          <p:cNvSpPr/>
          <p:nvPr/>
        </p:nvSpPr>
        <p:spPr>
          <a:xfrm>
            <a:off x="4934857" y="2220686"/>
            <a:ext cx="3123293" cy="3941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1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EC45-64D2-0F42-86C4-91CEA72E8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testthat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2ABDC-CFB2-FB49-978B-DAE206857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Tests should be put in one or more files which are separate from your main analysis (but source your analysis functions)</a:t>
            </a:r>
          </a:p>
          <a:p>
            <a:pPr marL="0" indent="0">
              <a:buNone/>
            </a:pPr>
            <a:r>
              <a:rPr lang="en-US" dirty="0"/>
              <a:t>Each file should start with the line 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context(“name”)</a:t>
            </a:r>
            <a:r>
              <a:rPr lang="en-US" dirty="0"/>
              <a:t> as a label</a:t>
            </a:r>
          </a:p>
          <a:p>
            <a:pPr marL="0" indent="0">
              <a:buNone/>
            </a:pPr>
            <a:r>
              <a:rPr lang="en-US" dirty="0"/>
              <a:t>Run a test file with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test_file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1800" dirty="0"/>
              <a:t>, </a:t>
            </a:r>
            <a:r>
              <a:rPr lang="en-US" dirty="0"/>
              <a:t>run all tests in a directory with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test_dir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dirty="0"/>
              <a:t>(or Ctrl/</a:t>
            </a:r>
            <a:r>
              <a:rPr lang="en-US" dirty="0" err="1"/>
              <a:t>Cmd</a:t>
            </a:r>
            <a:r>
              <a:rPr lang="en-US" dirty="0"/>
              <a:t> + Shift + T in RStudio)</a:t>
            </a:r>
          </a:p>
          <a:p>
            <a:pPr marL="0" indent="0">
              <a:buNone/>
            </a:pPr>
            <a:r>
              <a:rPr lang="en-US" dirty="0"/>
              <a:t>Can force tests for all GitHub pushes using Travis</a:t>
            </a:r>
          </a:p>
          <a:p>
            <a:pPr lvl="1"/>
            <a:r>
              <a:rPr lang="en-US" sz="2000" dirty="0"/>
              <a:t>Simple to set up and free for small projects</a:t>
            </a:r>
          </a:p>
          <a:p>
            <a:pPr lvl="1"/>
            <a:r>
              <a:rPr lang="en-US" sz="2000" dirty="0"/>
              <a:t>Good for regression testing</a:t>
            </a:r>
          </a:p>
          <a:p>
            <a:pPr lvl="1"/>
            <a:r>
              <a:rPr lang="en-US" sz="2000" dirty="0"/>
              <a:t>Good for collaborative projects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DD391-0413-6741-9560-DCF85D3BD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086" y="4297680"/>
            <a:ext cx="1940379" cy="194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445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8E8E73-3566-DD4A-8A05-B0E06FD39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0568"/>
            <a:ext cx="9144000" cy="637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898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D3CA-2F40-1548-9899-85CF756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Pytest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C86BC-D15D-8541-A5F5-257A69B60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simplest (IMO) python testing framework</a:t>
            </a:r>
          </a:p>
          <a:p>
            <a:r>
              <a:rPr lang="en-US" dirty="0"/>
              <a:t>All you need to do:</a:t>
            </a:r>
          </a:p>
          <a:p>
            <a:pPr lvl="1"/>
            <a:r>
              <a:rPr lang="en-US" sz="2000" dirty="0"/>
              <a:t>Make a file with test_ or _test in the name</a:t>
            </a:r>
          </a:p>
          <a:p>
            <a:pPr lvl="1"/>
            <a:r>
              <a:rPr lang="en-US" sz="2000" dirty="0"/>
              <a:t>Create functions starting with test</a:t>
            </a:r>
          </a:p>
          <a:p>
            <a:pPr lvl="1"/>
            <a:r>
              <a:rPr lang="en-US" sz="2000" dirty="0"/>
              <a:t>End the function with an assert 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A8F467-E546-D442-9B96-1220BB285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5" y="4649107"/>
            <a:ext cx="7568919" cy="86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600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D3CA-2F40-1548-9899-85CF756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Pytest</a:t>
            </a:r>
            <a:r>
              <a:rPr lang="en-US" dirty="0"/>
              <a:t> – Testing 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C86BC-D15D-8541-A5F5-257A69B60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Like </a:t>
            </a:r>
            <a:r>
              <a:rPr lang="en-US" dirty="0" err="1"/>
              <a:t>testthat’s</a:t>
            </a:r>
            <a:r>
              <a:rPr lang="en-US" dirty="0"/>
              <a:t> </a:t>
            </a:r>
            <a:r>
              <a:rPr lang="en-US" dirty="0" err="1"/>
              <a:t>expect_error</a:t>
            </a:r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), we may want to check that an exception gets thrown</a:t>
            </a:r>
          </a:p>
          <a:p>
            <a:r>
              <a:rPr lang="en-US" sz="2000" dirty="0"/>
              <a:t>Can use the </a:t>
            </a:r>
            <a:r>
              <a:rPr lang="en-US" sz="2000" dirty="0" err="1"/>
              <a:t>pytest.raises</a:t>
            </a:r>
            <a:r>
              <a:rPr lang="en-US" sz="2000" dirty="0"/>
              <a:t>() context, </a:t>
            </a:r>
            <a:r>
              <a:rPr lang="en-US" dirty="0"/>
              <a:t>which will catch</a:t>
            </a:r>
            <a:r>
              <a:rPr lang="en-US" sz="2000" dirty="0"/>
              <a:t> the Exception </a:t>
            </a:r>
            <a:r>
              <a:rPr lang="en-US" dirty="0"/>
              <a:t>so that it doesn’t derail the testing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97D225-0699-1448-A4DE-FA6B35C7C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4011022"/>
            <a:ext cx="65405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25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D3CA-2F40-1548-9899-85CF756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err="1"/>
              <a:t>Pytest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C86BC-D15D-8541-A5F5-257A69B60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run individual tests within IDEs like PyCharm</a:t>
            </a:r>
          </a:p>
          <a:p>
            <a:r>
              <a:rPr lang="en-US" sz="2000" dirty="0"/>
              <a:t>You can run some or all tests from the command 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2749A-F1B8-E24D-87CC-96F3EB7D7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469" y="3429000"/>
            <a:ext cx="7568435" cy="249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643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D3CA-2F40-1548-9899-85CF756D3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C86BC-D15D-8541-A5F5-257A69B60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Accept assignment and copy clone URL but do </a:t>
            </a:r>
            <a:r>
              <a:rPr lang="en-US" sz="2000" i="1" dirty="0"/>
              <a:t>not</a:t>
            </a:r>
            <a:r>
              <a:rPr lang="en-US" sz="2000" dirty="0"/>
              <a:t> </a:t>
            </a:r>
            <a:r>
              <a:rPr lang="en-US" dirty="0"/>
              <a:t>manually clone: </a:t>
            </a:r>
            <a:r>
              <a:rPr lang="en-US" dirty="0">
                <a:hlinkClick r:id="rId2"/>
              </a:rPr>
              <a:t>https://classroom.github.com/a/5eQjhlvX</a:t>
            </a:r>
            <a:endParaRPr lang="en-US" dirty="0"/>
          </a:p>
          <a:p>
            <a:endParaRPr lang="en-US" sz="2000" dirty="0"/>
          </a:p>
          <a:p>
            <a:r>
              <a:rPr lang="en-US" sz="2000" dirty="0"/>
              <a:t>Open PyCharm, choose Check out from Version Control and use URL to clone assignment into a new project</a:t>
            </a:r>
          </a:p>
          <a:p>
            <a:endParaRPr lang="en-US" dirty="0"/>
          </a:p>
          <a:p>
            <a:r>
              <a:rPr lang="en-US" sz="2000" dirty="0"/>
              <a:t>Open </a:t>
            </a:r>
            <a:r>
              <a:rPr lang="en-US" sz="2000" dirty="0" err="1"/>
              <a:t>test_classify.py</a:t>
            </a:r>
            <a:r>
              <a:rPr lang="en-US" sz="2000" dirty="0"/>
              <a:t> and follow the instructions in the comments at the top of the file</a:t>
            </a:r>
          </a:p>
        </p:txBody>
      </p:sp>
    </p:spTree>
    <p:extLst>
      <p:ext uri="{BB962C8B-B14F-4D97-AF65-F5344CB8AC3E}">
        <p14:creationId xmlns:p14="http://schemas.microsoft.com/office/powerpoint/2010/main" val="1154478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09D401-7A55-CB49-93CF-48E07BB66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950" y="1816101"/>
            <a:ext cx="4356100" cy="492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B9DB98-212E-4C40-B6A3-EE4A959C10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429"/>
          <a:stretch/>
        </p:blipFill>
        <p:spPr>
          <a:xfrm>
            <a:off x="2169498" y="24384"/>
            <a:ext cx="4805004" cy="17678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5E723A-374F-9A44-8620-521AC493DB0D}"/>
              </a:ext>
            </a:extLst>
          </p:cNvPr>
          <p:cNvSpPr txBox="1"/>
          <p:nvPr/>
        </p:nvSpPr>
        <p:spPr>
          <a:xfrm>
            <a:off x="6982126" y="6435924"/>
            <a:ext cx="2161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Zeeyz</a:t>
            </a:r>
            <a:r>
              <a:rPr lang="en-US" sz="1400" dirty="0"/>
              <a:t> </a:t>
            </a:r>
            <a:r>
              <a:rPr lang="en-US" sz="1400" dirty="0" err="1"/>
              <a:t>Merali</a:t>
            </a:r>
            <a:r>
              <a:rPr lang="en-US" sz="1400" dirty="0"/>
              <a:t>, Nature 2010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02717D6-6525-C14E-BFF3-D99F2702C238}"/>
              </a:ext>
            </a:extLst>
          </p:cNvPr>
          <p:cNvSpPr/>
          <p:nvPr/>
        </p:nvSpPr>
        <p:spPr>
          <a:xfrm>
            <a:off x="2169498" y="2772229"/>
            <a:ext cx="4812628" cy="11321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F302491-14C4-C44F-A45D-4C5FDDAD8FCF}"/>
              </a:ext>
            </a:extLst>
          </p:cNvPr>
          <p:cNvSpPr/>
          <p:nvPr/>
        </p:nvSpPr>
        <p:spPr>
          <a:xfrm>
            <a:off x="2161874" y="3904343"/>
            <a:ext cx="4812628" cy="84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1C6E5D-61EB-A24A-95F6-B7CB6FA27649}"/>
              </a:ext>
            </a:extLst>
          </p:cNvPr>
          <p:cNvSpPr/>
          <p:nvPr/>
        </p:nvSpPr>
        <p:spPr>
          <a:xfrm>
            <a:off x="2169498" y="4746171"/>
            <a:ext cx="4812628" cy="8418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6D31AC-DAFA-4C40-BD8F-D01884DD0743}"/>
              </a:ext>
            </a:extLst>
          </p:cNvPr>
          <p:cNvSpPr/>
          <p:nvPr/>
        </p:nvSpPr>
        <p:spPr>
          <a:xfrm>
            <a:off x="2161874" y="5587998"/>
            <a:ext cx="4812628" cy="12456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F973E8-73F1-F644-99FD-F81084DB4F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48" y="1261710"/>
            <a:ext cx="5283103" cy="43244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014760-C58D-A74A-9DE0-49A88D7F2A3E}"/>
              </a:ext>
            </a:extLst>
          </p:cNvPr>
          <p:cNvSpPr txBox="1"/>
          <p:nvPr/>
        </p:nvSpPr>
        <p:spPr>
          <a:xfrm>
            <a:off x="6982126" y="6435924"/>
            <a:ext cx="2161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Zeeyz</a:t>
            </a:r>
            <a:r>
              <a:rPr lang="en-US" sz="1400" dirty="0"/>
              <a:t> </a:t>
            </a:r>
            <a:r>
              <a:rPr lang="en-US" sz="1400" dirty="0" err="1"/>
              <a:t>Merali</a:t>
            </a:r>
            <a:r>
              <a:rPr lang="en-US" sz="1400" dirty="0"/>
              <a:t>, Nature 2010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21AD9B-5DAA-3844-9FE0-F6EEE8B5628F}"/>
              </a:ext>
            </a:extLst>
          </p:cNvPr>
          <p:cNvSpPr/>
          <p:nvPr/>
        </p:nvSpPr>
        <p:spPr>
          <a:xfrm>
            <a:off x="6478622" y="2276273"/>
            <a:ext cx="734929" cy="3404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A18103E-BEDA-CB47-A30B-48911D0F8AEA}"/>
              </a:ext>
            </a:extLst>
          </p:cNvPr>
          <p:cNvSpPr/>
          <p:nvPr/>
        </p:nvSpPr>
        <p:spPr>
          <a:xfrm>
            <a:off x="1692613" y="2607013"/>
            <a:ext cx="2013625" cy="3404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1264A6-97A3-1648-AECD-B1DA429AF2D6}"/>
              </a:ext>
            </a:extLst>
          </p:cNvPr>
          <p:cNvSpPr/>
          <p:nvPr/>
        </p:nvSpPr>
        <p:spPr>
          <a:xfrm>
            <a:off x="7130374" y="2071991"/>
            <a:ext cx="369652" cy="778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A63826-0F27-6346-BAB2-24432EF4C447}"/>
              </a:ext>
            </a:extLst>
          </p:cNvPr>
          <p:cNvSpPr/>
          <p:nvPr/>
        </p:nvSpPr>
        <p:spPr>
          <a:xfrm>
            <a:off x="1406138" y="2388140"/>
            <a:ext cx="524310" cy="778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E13E32-B5EF-6F47-8EF2-2BF04F5AF33D}"/>
              </a:ext>
            </a:extLst>
          </p:cNvPr>
          <p:cNvSpPr/>
          <p:nvPr/>
        </p:nvSpPr>
        <p:spPr>
          <a:xfrm>
            <a:off x="4781563" y="3917005"/>
            <a:ext cx="2431988" cy="3404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A95406-7155-2349-BF46-548E3589E4E6}"/>
              </a:ext>
            </a:extLst>
          </p:cNvPr>
          <p:cNvSpPr/>
          <p:nvPr/>
        </p:nvSpPr>
        <p:spPr>
          <a:xfrm>
            <a:off x="1800453" y="4257473"/>
            <a:ext cx="5413097" cy="3404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586D77-BAE8-6342-8BBC-EE5A001C54A3}"/>
              </a:ext>
            </a:extLst>
          </p:cNvPr>
          <p:cNvSpPr/>
          <p:nvPr/>
        </p:nvSpPr>
        <p:spPr>
          <a:xfrm>
            <a:off x="1800453" y="4601184"/>
            <a:ext cx="1623683" cy="340468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7311A5-61BF-1F4F-BA27-0115AC738CB6}"/>
              </a:ext>
            </a:extLst>
          </p:cNvPr>
          <p:cNvSpPr/>
          <p:nvPr/>
        </p:nvSpPr>
        <p:spPr>
          <a:xfrm>
            <a:off x="7130374" y="3829456"/>
            <a:ext cx="369652" cy="858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B8DB2B-7BE9-BF4E-A0C6-87A5C2353B2B}"/>
              </a:ext>
            </a:extLst>
          </p:cNvPr>
          <p:cNvSpPr/>
          <p:nvPr/>
        </p:nvSpPr>
        <p:spPr>
          <a:xfrm>
            <a:off x="1560795" y="4168575"/>
            <a:ext cx="369652" cy="858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C4EDCD-B0DD-B74F-86B6-8ADAE6DC51DA}"/>
              </a:ext>
            </a:extLst>
          </p:cNvPr>
          <p:cNvSpPr/>
          <p:nvPr/>
        </p:nvSpPr>
        <p:spPr>
          <a:xfrm>
            <a:off x="1812727" y="4563572"/>
            <a:ext cx="1593001" cy="64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0817F-2065-F944-8868-1CAA2C1B32AF}"/>
              </a:ext>
            </a:extLst>
          </p:cNvPr>
          <p:cNvSpPr/>
          <p:nvPr/>
        </p:nvSpPr>
        <p:spPr>
          <a:xfrm>
            <a:off x="4797096" y="4238571"/>
            <a:ext cx="2371597" cy="548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6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A1A-A781-F549-93AD-B58FF878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952C8-035D-1C46-B398-EB101628C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Rather than testing an entire analysis pipeline as a black box, we can create small, simple tests for each piece of an analysis</a:t>
            </a:r>
          </a:p>
          <a:p>
            <a:r>
              <a:rPr lang="en-US" dirty="0"/>
              <a:t>These </a:t>
            </a:r>
            <a:r>
              <a:rPr lang="en-US" i="1" dirty="0"/>
              <a:t>unit tests</a:t>
            </a:r>
            <a:r>
              <a:rPr lang="en-US" dirty="0"/>
              <a:t> allow us to detect problems with specific units of a pipeline, and are complementary to pipeline-level tests such as those discussed last week</a:t>
            </a:r>
          </a:p>
        </p:txBody>
      </p:sp>
    </p:spTree>
    <p:extLst>
      <p:ext uri="{BB962C8B-B14F-4D97-AF65-F5344CB8AC3E}">
        <p14:creationId xmlns:p14="http://schemas.microsoft.com/office/powerpoint/2010/main" val="32046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F635-8230-1643-B95B-988CFBED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Using simulated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A68BFE-F9F9-494B-8722-37FC0A1EF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2282384"/>
            <a:ext cx="1454359" cy="1454359"/>
          </a:xfrm>
          <a:prstGeom prst="rect">
            <a:avLst/>
          </a:prstGeom>
        </p:spPr>
      </p:pic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793FFFB-32D5-C54C-AA49-7DAC7CDCD966}"/>
              </a:ext>
            </a:extLst>
          </p:cNvPr>
          <p:cNvSpPr/>
          <p:nvPr/>
        </p:nvSpPr>
        <p:spPr>
          <a:xfrm>
            <a:off x="3143123" y="275133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456AA-1228-864B-A617-6FD23AE3B2BB}"/>
              </a:ext>
            </a:extLst>
          </p:cNvPr>
          <p:cNvSpPr txBox="1"/>
          <p:nvPr/>
        </p:nvSpPr>
        <p:spPr>
          <a:xfrm>
            <a:off x="942303" y="3769437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 Data</a:t>
            </a:r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B03C907E-F22D-A744-A99D-F30FCF808401}"/>
              </a:ext>
            </a:extLst>
          </p:cNvPr>
          <p:cNvSpPr/>
          <p:nvPr/>
        </p:nvSpPr>
        <p:spPr>
          <a:xfrm>
            <a:off x="4861857" y="275133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results</a:t>
            </a:r>
          </a:p>
        </p:txBody>
      </p:sp>
      <p:sp>
        <p:nvSpPr>
          <p:cNvPr id="10" name="Alternate Process 9">
            <a:extLst>
              <a:ext uri="{FF2B5EF4-FFF2-40B4-BE49-F238E27FC236}">
                <a16:creationId xmlns:a16="http://schemas.microsoft.com/office/drawing/2014/main" id="{40221D6D-6675-454D-B86F-E814E8E31FC7}"/>
              </a:ext>
            </a:extLst>
          </p:cNvPr>
          <p:cNvSpPr/>
          <p:nvPr/>
        </p:nvSpPr>
        <p:spPr>
          <a:xfrm>
            <a:off x="4861857" y="1868551"/>
            <a:ext cx="1270000" cy="516466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60"/>
              </a:lnSpc>
            </a:pPr>
            <a:r>
              <a:rPr lang="en-US" dirty="0"/>
              <a:t>Manuscript text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511C1648-9E32-1D46-86E0-592D696C48F6}"/>
              </a:ext>
            </a:extLst>
          </p:cNvPr>
          <p:cNvSpPr/>
          <p:nvPr/>
        </p:nvSpPr>
        <p:spPr>
          <a:xfrm>
            <a:off x="7389283" y="2662519"/>
            <a:ext cx="1337733" cy="174633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Real paper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299841-1678-E849-B619-A526949AA4C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222455" y="3009563"/>
            <a:ext cx="92066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001601-765D-AE41-A495-72EEF420043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413123" y="3009563"/>
            <a:ext cx="448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489D93-25D9-FA43-994C-6E939E99C06E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6131857" y="2126784"/>
            <a:ext cx="1299253" cy="9899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648F88-BA0C-B549-9177-5507E9FB0F67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131857" y="3009563"/>
            <a:ext cx="1257426" cy="5261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7D523ED9-8A00-6141-8840-8E05CA3E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4390641"/>
            <a:ext cx="1454359" cy="145435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7A03DAF-CD4D-314C-A6B2-D995DC78A61F}"/>
              </a:ext>
            </a:extLst>
          </p:cNvPr>
          <p:cNvSpPr txBox="1"/>
          <p:nvPr/>
        </p:nvSpPr>
        <p:spPr>
          <a:xfrm>
            <a:off x="688900" y="5845000"/>
            <a:ext cx="1612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 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5854884-C844-CA46-962E-13E460C0B7E8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2222455" y="3009562"/>
            <a:ext cx="247766" cy="210825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Alternate Process 17">
            <a:extLst>
              <a:ext uri="{FF2B5EF4-FFF2-40B4-BE49-F238E27FC236}">
                <a16:creationId xmlns:a16="http://schemas.microsoft.com/office/drawing/2014/main" id="{821A9AE8-AE3E-8249-89F2-1745534F1A63}"/>
              </a:ext>
            </a:extLst>
          </p:cNvPr>
          <p:cNvSpPr/>
          <p:nvPr/>
        </p:nvSpPr>
        <p:spPr>
          <a:xfrm>
            <a:off x="3143123" y="442812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2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1AFBD328-FF88-994A-BE4A-34469BA7F6F5}"/>
              </a:ext>
            </a:extLst>
          </p:cNvPr>
          <p:cNvSpPr/>
          <p:nvPr/>
        </p:nvSpPr>
        <p:spPr>
          <a:xfrm>
            <a:off x="4861857" y="442812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results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783F8E-7954-0A40-AA55-4ED33E475C52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4413123" y="4686355"/>
            <a:ext cx="448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CB83495-1439-4F45-94D6-406E010A870C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6131857" y="3999466"/>
            <a:ext cx="1299253" cy="6868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B61C63-02D3-1B4C-A3F5-84DCBF2A9882}"/>
              </a:ext>
            </a:extLst>
          </p:cNvPr>
          <p:cNvCxnSpPr>
            <a:cxnSpLocks/>
          </p:cNvCxnSpPr>
          <p:nvPr/>
        </p:nvCxnSpPr>
        <p:spPr>
          <a:xfrm>
            <a:off x="2694389" y="3009565"/>
            <a:ext cx="617113" cy="14185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4F27EE1-4A22-6147-9930-A9AA30355849}"/>
              </a:ext>
            </a:extLst>
          </p:cNvPr>
          <p:cNvSpPr/>
          <p:nvPr/>
        </p:nvSpPr>
        <p:spPr>
          <a:xfrm>
            <a:off x="2682789" y="1706881"/>
            <a:ext cx="3742395" cy="3410938"/>
          </a:xfrm>
          <a:prstGeom prst="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Black box pipeline</a:t>
            </a:r>
          </a:p>
        </p:txBody>
      </p:sp>
    </p:spTree>
    <p:extLst>
      <p:ext uri="{BB962C8B-B14F-4D97-AF65-F5344CB8AC3E}">
        <p14:creationId xmlns:p14="http://schemas.microsoft.com/office/powerpoint/2010/main" val="516938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7F635-8230-1643-B95B-988CFBED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A68BFE-F9F9-494B-8722-37FC0A1EF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2282384"/>
            <a:ext cx="1454359" cy="1454359"/>
          </a:xfrm>
          <a:prstGeom prst="rect">
            <a:avLst/>
          </a:prstGeom>
        </p:spPr>
      </p:pic>
      <p:sp>
        <p:nvSpPr>
          <p:cNvPr id="5" name="Alternate Process 4">
            <a:extLst>
              <a:ext uri="{FF2B5EF4-FFF2-40B4-BE49-F238E27FC236}">
                <a16:creationId xmlns:a16="http://schemas.microsoft.com/office/drawing/2014/main" id="{2793FFFB-32D5-C54C-AA49-7DAC7CDCD966}"/>
              </a:ext>
            </a:extLst>
          </p:cNvPr>
          <p:cNvSpPr/>
          <p:nvPr/>
        </p:nvSpPr>
        <p:spPr>
          <a:xfrm>
            <a:off x="3143123" y="275133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F456AA-1228-864B-A617-6FD23AE3B2BB}"/>
              </a:ext>
            </a:extLst>
          </p:cNvPr>
          <p:cNvSpPr txBox="1"/>
          <p:nvPr/>
        </p:nvSpPr>
        <p:spPr>
          <a:xfrm>
            <a:off x="942303" y="3769437"/>
            <a:ext cx="11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Real Data</a:t>
            </a:r>
          </a:p>
        </p:txBody>
      </p:sp>
      <p:sp>
        <p:nvSpPr>
          <p:cNvPr id="7" name="Alternate Process 6">
            <a:extLst>
              <a:ext uri="{FF2B5EF4-FFF2-40B4-BE49-F238E27FC236}">
                <a16:creationId xmlns:a16="http://schemas.microsoft.com/office/drawing/2014/main" id="{B03C907E-F22D-A744-A99D-F30FCF808401}"/>
              </a:ext>
            </a:extLst>
          </p:cNvPr>
          <p:cNvSpPr/>
          <p:nvPr/>
        </p:nvSpPr>
        <p:spPr>
          <a:xfrm>
            <a:off x="4861857" y="2751330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results</a:t>
            </a:r>
          </a:p>
        </p:txBody>
      </p:sp>
      <p:sp>
        <p:nvSpPr>
          <p:cNvPr id="10" name="Alternate Process 9">
            <a:extLst>
              <a:ext uri="{FF2B5EF4-FFF2-40B4-BE49-F238E27FC236}">
                <a16:creationId xmlns:a16="http://schemas.microsoft.com/office/drawing/2014/main" id="{40221D6D-6675-454D-B86F-E814E8E31FC7}"/>
              </a:ext>
            </a:extLst>
          </p:cNvPr>
          <p:cNvSpPr/>
          <p:nvPr/>
        </p:nvSpPr>
        <p:spPr>
          <a:xfrm>
            <a:off x="4861857" y="1868551"/>
            <a:ext cx="1270000" cy="516466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60"/>
              </a:lnSpc>
            </a:pPr>
            <a:r>
              <a:rPr lang="en-US" dirty="0"/>
              <a:t>Manuscript text</a:t>
            </a:r>
          </a:p>
        </p:txBody>
      </p:sp>
      <p:sp>
        <p:nvSpPr>
          <p:cNvPr id="11" name="Terminator 10">
            <a:extLst>
              <a:ext uri="{FF2B5EF4-FFF2-40B4-BE49-F238E27FC236}">
                <a16:creationId xmlns:a16="http://schemas.microsoft.com/office/drawing/2014/main" id="{511C1648-9E32-1D46-86E0-592D696C48F6}"/>
              </a:ext>
            </a:extLst>
          </p:cNvPr>
          <p:cNvSpPr/>
          <p:nvPr/>
        </p:nvSpPr>
        <p:spPr>
          <a:xfrm>
            <a:off x="7389283" y="2662519"/>
            <a:ext cx="1337733" cy="1746334"/>
          </a:xfrm>
          <a:prstGeom prst="flowChartTerminator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Real paper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299841-1678-E849-B619-A526949AA4CA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2222455" y="3009563"/>
            <a:ext cx="920668" cy="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6001601-765D-AE41-A495-72EEF420043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413123" y="3009563"/>
            <a:ext cx="448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A1489D93-25D9-FA43-994C-6E939E99C06E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6131857" y="2126784"/>
            <a:ext cx="1299253" cy="98990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D648F88-BA0C-B549-9177-5507E9FB0F67}"/>
              </a:ext>
            </a:extLst>
          </p:cNvPr>
          <p:cNvCxnSpPr>
            <a:cxnSpLocks/>
            <a:stCxn id="7" idx="3"/>
            <a:endCxn id="11" idx="1"/>
          </p:cNvCxnSpPr>
          <p:nvPr/>
        </p:nvCxnSpPr>
        <p:spPr>
          <a:xfrm>
            <a:off x="6131857" y="3009563"/>
            <a:ext cx="1257426" cy="5261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Alternate Process 17">
            <a:extLst>
              <a:ext uri="{FF2B5EF4-FFF2-40B4-BE49-F238E27FC236}">
                <a16:creationId xmlns:a16="http://schemas.microsoft.com/office/drawing/2014/main" id="{821A9AE8-AE3E-8249-89F2-1745534F1A63}"/>
              </a:ext>
            </a:extLst>
          </p:cNvPr>
          <p:cNvSpPr/>
          <p:nvPr/>
        </p:nvSpPr>
        <p:spPr>
          <a:xfrm>
            <a:off x="3143123" y="442812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Analysis 2</a:t>
            </a:r>
          </a:p>
        </p:txBody>
      </p:sp>
      <p:sp>
        <p:nvSpPr>
          <p:cNvPr id="19" name="Alternate Process 18">
            <a:extLst>
              <a:ext uri="{FF2B5EF4-FFF2-40B4-BE49-F238E27FC236}">
                <a16:creationId xmlns:a16="http://schemas.microsoft.com/office/drawing/2014/main" id="{1AFBD328-FF88-994A-BE4A-34469BA7F6F5}"/>
              </a:ext>
            </a:extLst>
          </p:cNvPr>
          <p:cNvSpPr/>
          <p:nvPr/>
        </p:nvSpPr>
        <p:spPr>
          <a:xfrm>
            <a:off x="4861857" y="4428122"/>
            <a:ext cx="1270000" cy="51646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Plot results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A783F8E-7954-0A40-AA55-4ED33E475C52}"/>
              </a:ext>
            </a:extLst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4413123" y="4686355"/>
            <a:ext cx="448734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CB83495-1439-4F45-94D6-406E010A870C}"/>
              </a:ext>
            </a:extLst>
          </p:cNvPr>
          <p:cNvCxnSpPr>
            <a:cxnSpLocks/>
            <a:stCxn id="19" idx="3"/>
          </p:cNvCxnSpPr>
          <p:nvPr/>
        </p:nvCxnSpPr>
        <p:spPr>
          <a:xfrm flipV="1">
            <a:off x="6131857" y="3999466"/>
            <a:ext cx="1299253" cy="68688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B61C63-02D3-1B4C-A3F5-84DCBF2A9882}"/>
              </a:ext>
            </a:extLst>
          </p:cNvPr>
          <p:cNvCxnSpPr>
            <a:cxnSpLocks/>
          </p:cNvCxnSpPr>
          <p:nvPr/>
        </p:nvCxnSpPr>
        <p:spPr>
          <a:xfrm>
            <a:off x="2694389" y="3009565"/>
            <a:ext cx="617113" cy="14185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Preparation 2">
            <a:extLst>
              <a:ext uri="{FF2B5EF4-FFF2-40B4-BE49-F238E27FC236}">
                <a16:creationId xmlns:a16="http://schemas.microsoft.com/office/drawing/2014/main" id="{F79A7FF8-BC43-DB49-B481-721A80E3DFEB}"/>
              </a:ext>
            </a:extLst>
          </p:cNvPr>
          <p:cNvSpPr/>
          <p:nvPr/>
        </p:nvSpPr>
        <p:spPr>
          <a:xfrm>
            <a:off x="3143123" y="1871620"/>
            <a:ext cx="1270000" cy="577687"/>
          </a:xfrm>
          <a:prstGeom prst="flowChartPreparatio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1.A</a:t>
            </a:r>
          </a:p>
        </p:txBody>
      </p:sp>
      <p:sp>
        <p:nvSpPr>
          <p:cNvPr id="8" name="U-Turn Arrow 7">
            <a:extLst>
              <a:ext uri="{FF2B5EF4-FFF2-40B4-BE49-F238E27FC236}">
                <a16:creationId xmlns:a16="http://schemas.microsoft.com/office/drawing/2014/main" id="{CB7618D0-6FD3-394A-A379-EA4E5C2492D2}"/>
              </a:ext>
            </a:extLst>
          </p:cNvPr>
          <p:cNvSpPr/>
          <p:nvPr/>
        </p:nvSpPr>
        <p:spPr>
          <a:xfrm rot="10800000">
            <a:off x="3492455" y="2327480"/>
            <a:ext cx="573699" cy="549552"/>
          </a:xfrm>
          <a:prstGeom prst="utur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Preparation 23">
            <a:extLst>
              <a:ext uri="{FF2B5EF4-FFF2-40B4-BE49-F238E27FC236}">
                <a16:creationId xmlns:a16="http://schemas.microsoft.com/office/drawing/2014/main" id="{D7490820-5267-0349-8183-B3667009805B}"/>
              </a:ext>
            </a:extLst>
          </p:cNvPr>
          <p:cNvSpPr/>
          <p:nvPr/>
        </p:nvSpPr>
        <p:spPr>
          <a:xfrm>
            <a:off x="3145482" y="3598264"/>
            <a:ext cx="1270000" cy="577687"/>
          </a:xfrm>
          <a:prstGeom prst="flowChartPreparatio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1.B</a:t>
            </a:r>
          </a:p>
        </p:txBody>
      </p:sp>
      <p:sp>
        <p:nvSpPr>
          <p:cNvPr id="25" name="U-Turn Arrow 24">
            <a:extLst>
              <a:ext uri="{FF2B5EF4-FFF2-40B4-BE49-F238E27FC236}">
                <a16:creationId xmlns:a16="http://schemas.microsoft.com/office/drawing/2014/main" id="{1A1ED1D1-1D34-6049-9311-3EFBD3268104}"/>
              </a:ext>
            </a:extLst>
          </p:cNvPr>
          <p:cNvSpPr/>
          <p:nvPr/>
        </p:nvSpPr>
        <p:spPr>
          <a:xfrm>
            <a:off x="3492455" y="3169282"/>
            <a:ext cx="573699" cy="549552"/>
          </a:xfrm>
          <a:prstGeom prst="utur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Preparation 25">
            <a:extLst>
              <a:ext uri="{FF2B5EF4-FFF2-40B4-BE49-F238E27FC236}">
                <a16:creationId xmlns:a16="http://schemas.microsoft.com/office/drawing/2014/main" id="{FCE0DDE6-F473-D143-957D-EDE906055B57}"/>
              </a:ext>
            </a:extLst>
          </p:cNvPr>
          <p:cNvSpPr/>
          <p:nvPr/>
        </p:nvSpPr>
        <p:spPr>
          <a:xfrm>
            <a:off x="3145481" y="5291599"/>
            <a:ext cx="1270000" cy="577687"/>
          </a:xfrm>
          <a:prstGeom prst="flowChartPreparatio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2.A</a:t>
            </a:r>
          </a:p>
        </p:txBody>
      </p:sp>
      <p:sp>
        <p:nvSpPr>
          <p:cNvPr id="27" name="U-Turn Arrow 26">
            <a:extLst>
              <a:ext uri="{FF2B5EF4-FFF2-40B4-BE49-F238E27FC236}">
                <a16:creationId xmlns:a16="http://schemas.microsoft.com/office/drawing/2014/main" id="{95EF4A50-ABF0-3D4C-A691-BB038F62531B}"/>
              </a:ext>
            </a:extLst>
          </p:cNvPr>
          <p:cNvSpPr/>
          <p:nvPr/>
        </p:nvSpPr>
        <p:spPr>
          <a:xfrm>
            <a:off x="3492454" y="4862617"/>
            <a:ext cx="573699" cy="549552"/>
          </a:xfrm>
          <a:prstGeom prst="utur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739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10" grpId="0" animBg="1"/>
      <p:bldP spid="11" grpId="0" animBg="1"/>
      <p:bldP spid="19" grpId="0" animBg="1"/>
      <p:bldP spid="3" grpId="0" animBg="1"/>
      <p:bldP spid="8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FEA1A-A781-F549-93AD-B58FF8784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952C8-035D-1C46-B398-EB101628C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tests that run automatically can serve as </a:t>
            </a:r>
            <a:r>
              <a:rPr lang="en-US" i="1" dirty="0"/>
              <a:t>regression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F6FEB-F863-DD4D-85E4-32C24E5F31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3929" r="9237" b="18929"/>
          <a:stretch/>
        </p:blipFill>
        <p:spPr>
          <a:xfrm>
            <a:off x="2044044" y="2987040"/>
            <a:ext cx="5055911" cy="30225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466033A-04AD-9340-94B9-4FFF32B33F5B}"/>
              </a:ext>
            </a:extLst>
          </p:cNvPr>
          <p:cNvSpPr txBox="1"/>
          <p:nvPr/>
        </p:nvSpPr>
        <p:spPr>
          <a:xfrm>
            <a:off x="3658972" y="6463819"/>
            <a:ext cx="54850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https://searchsoftwarequality.techtarget.com/definition/regression-testing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06463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C0091-26A7-A043-91DC-CEF8DC372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Unit test?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11E54-3174-8E41-B76E-2E8D66989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For research code, unit testing is most useful:</a:t>
            </a:r>
          </a:p>
          <a:p>
            <a:pPr lvl="1"/>
            <a:r>
              <a:rPr lang="en-US" sz="2000" dirty="0"/>
              <a:t>For checking new, complex code</a:t>
            </a:r>
          </a:p>
          <a:p>
            <a:pPr lvl="1"/>
            <a:r>
              <a:rPr lang="en-US" sz="2000" dirty="0"/>
              <a:t>When creating a library for use by others</a:t>
            </a:r>
          </a:p>
          <a:p>
            <a:pPr lvl="1"/>
            <a:r>
              <a:rPr lang="en-US" sz="2000" dirty="0"/>
              <a:t>For </a:t>
            </a:r>
            <a:r>
              <a:rPr lang="en-US" sz="2000" i="1" dirty="0"/>
              <a:t>developing</a:t>
            </a:r>
            <a:r>
              <a:rPr lang="en-US" sz="2000" dirty="0"/>
              <a:t> new, complex code (“test-driven development”)</a:t>
            </a:r>
          </a:p>
          <a:p>
            <a:pPr marL="128016" lvl="1" indent="0">
              <a:buNone/>
            </a:pPr>
            <a:endParaRPr lang="en-US" sz="2000" i="1" dirty="0"/>
          </a:p>
          <a:p>
            <a:pPr marL="128016" lvl="1" indent="0">
              <a:buNone/>
            </a:pPr>
            <a:r>
              <a:rPr lang="en-US" sz="2000" dirty="0"/>
              <a:t>What is a “unit”?</a:t>
            </a:r>
          </a:p>
          <a:p>
            <a:pPr lvl="1"/>
            <a:r>
              <a:rPr lang="en-US" sz="2000" dirty="0"/>
              <a:t>Usually individual functions</a:t>
            </a:r>
          </a:p>
          <a:p>
            <a:pPr lvl="1"/>
            <a:r>
              <a:rPr lang="en-US" sz="2000" dirty="0"/>
              <a:t>“When a test fails, you should know exactly where to look for the problem in your code” - Hadley Wickham</a:t>
            </a:r>
          </a:p>
          <a:p>
            <a:pPr lvl="1"/>
            <a:r>
              <a:rPr lang="en-US" sz="2000" dirty="0"/>
              <a:t>Could also apply to intermediate units, e.g. classes or analyses </a:t>
            </a:r>
          </a:p>
        </p:txBody>
      </p:sp>
    </p:spTree>
    <p:extLst>
      <p:ext uri="{BB962C8B-B14F-4D97-AF65-F5344CB8AC3E}">
        <p14:creationId xmlns:p14="http://schemas.microsoft.com/office/powerpoint/2010/main" val="419273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1D73-794D-9248-8814-11B6ED690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Frameworks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A03DA-CEFA-1445-AB7A-F6B2E47BF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a unit testing framework makes things much simpler</a:t>
            </a:r>
          </a:p>
          <a:p>
            <a:pPr lvl="1"/>
            <a:r>
              <a:rPr lang="en-US" sz="2000" dirty="0"/>
              <a:t>Allows you to easily run all tests and get a report</a:t>
            </a:r>
          </a:p>
          <a:p>
            <a:pPr lvl="1"/>
            <a:r>
              <a:rPr lang="en-US" sz="2000" dirty="0"/>
              <a:t>Functionality for checking meta-issues e.g. checking that exceptions get thrown</a:t>
            </a:r>
          </a:p>
          <a:p>
            <a:r>
              <a:rPr lang="en-US" dirty="0"/>
              <a:t>Two we’ll discuss today:</a:t>
            </a:r>
          </a:p>
          <a:p>
            <a:pPr lvl="1"/>
            <a:r>
              <a:rPr lang="en-US" sz="2000" dirty="0"/>
              <a:t>R: </a:t>
            </a:r>
            <a:r>
              <a:rPr lang="en-US" sz="2000" i="1" dirty="0" err="1"/>
              <a:t>testthat</a:t>
            </a:r>
            <a:endParaRPr lang="en-US" sz="2000" i="1" dirty="0"/>
          </a:p>
          <a:p>
            <a:pPr lvl="1"/>
            <a:r>
              <a:rPr lang="en-US" sz="2000" dirty="0"/>
              <a:t>Python: </a:t>
            </a:r>
            <a:r>
              <a:rPr lang="en-US" sz="2000" i="1" dirty="0" err="1"/>
              <a:t>pytest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247172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{E530D00F-3052-4848-97DE-AC6D6C673EBF}tf10001061</Template>
  <TotalTime>7962</TotalTime>
  <Words>563</Words>
  <Application>Microsoft Macintosh PowerPoint</Application>
  <PresentationFormat>On-screen Show (4:3)</PresentationFormat>
  <Paragraphs>82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Consolas</vt:lpstr>
      <vt:lpstr>Tw Cen MT</vt:lpstr>
      <vt:lpstr>Tw Cen MT Condensed</vt:lpstr>
      <vt:lpstr>Wingdings 3</vt:lpstr>
      <vt:lpstr>Integral</vt:lpstr>
      <vt:lpstr>Verification Through Testing</vt:lpstr>
      <vt:lpstr>PowerPoint Presentation</vt:lpstr>
      <vt:lpstr>PowerPoint Presentation</vt:lpstr>
      <vt:lpstr>Unit testing</vt:lpstr>
      <vt:lpstr>Testing Using simulated Data</vt:lpstr>
      <vt:lpstr>Unit testing</vt:lpstr>
      <vt:lpstr>Regression testing</vt:lpstr>
      <vt:lpstr>When to Unit test?</vt:lpstr>
      <vt:lpstr>Unit Testing Frameworks</vt:lpstr>
      <vt:lpstr>testthat</vt:lpstr>
      <vt:lpstr>testthat</vt:lpstr>
      <vt:lpstr>Testthat Expectations</vt:lpstr>
      <vt:lpstr>Running testthat</vt:lpstr>
      <vt:lpstr>PowerPoint Presentation</vt:lpstr>
      <vt:lpstr>Pytest</vt:lpstr>
      <vt:lpstr>Pytest – Testing Exceptions</vt:lpstr>
      <vt:lpstr>Running Pytest</vt:lpstr>
      <vt:lpstr>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Notebooks for python and R </dc:title>
  <dc:creator>Christopher Baldassano</dc:creator>
  <cp:lastModifiedBy>Christopher Baldassano</cp:lastModifiedBy>
  <cp:revision>74</cp:revision>
  <dcterms:created xsi:type="dcterms:W3CDTF">2019-07-11T19:59:44Z</dcterms:created>
  <dcterms:modified xsi:type="dcterms:W3CDTF">2019-11-07T15:16:31Z</dcterms:modified>
</cp:coreProperties>
</file>

<file path=docProps/thumbnail.jpeg>
</file>